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71" r:id="rId10"/>
    <p:sldId id="280" r:id="rId11"/>
    <p:sldId id="266" r:id="rId12"/>
    <p:sldId id="267" r:id="rId13"/>
    <p:sldId id="279" r:id="rId14"/>
    <p:sldId id="278" r:id="rId15"/>
    <p:sldId id="268" r:id="rId16"/>
    <p:sldId id="273" r:id="rId17"/>
    <p:sldId id="269" r:id="rId18"/>
    <p:sldId id="277" r:id="rId19"/>
    <p:sldId id="276" r:id="rId20"/>
    <p:sldId id="270" r:id="rId21"/>
    <p:sldId id="274" r:id="rId22"/>
    <p:sldId id="275" r:id="rId23"/>
  </p:sldIdLst>
  <p:sldSz cx="9144000" cy="6858000" type="screen4x3"/>
  <p:notesSz cx="6858000" cy="9144000"/>
  <p:defaultTextStyle>
    <a:defPPr>
      <a:defRPr lang="it-IT"/>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CC"/>
    <a:srgbClr val="CCCCFF"/>
    <a:srgbClr val="99FFCC"/>
    <a:srgbClr val="CCFFFF"/>
    <a:srgbClr val="FF5050"/>
    <a:srgbClr val="FFCC99"/>
    <a:srgbClr val="FF7C80"/>
    <a:srgbClr val="99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728" y="-13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BC352005-885B-401B-8102-26626AF9546B}" type="datetimeFigureOut">
              <a:rPr lang="it-IT"/>
              <a:pPr>
                <a:defRPr/>
              </a:pPr>
              <a:t>30/05/2016</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B41A23A-2B72-4C95-B59D-3C8915250839}" type="slidenum">
              <a:rPr lang="it-IT"/>
              <a:pPr>
                <a:defRPr/>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2F9DDDCC-4A7C-4227-8546-8C04E58924F7}" type="datetimeFigureOut">
              <a:rPr lang="it-IT"/>
              <a:pPr>
                <a:defRPr/>
              </a:pPr>
              <a:t>30/05/2016</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645125C-48D5-4EDC-B711-4F7F0DD3C938}" type="slidenum">
              <a:rPr lang="it-IT"/>
              <a:pPr>
                <a:defRPr/>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27CDFA1E-51F4-41B9-A886-F1E5639CEBD0}" type="datetimeFigureOut">
              <a:rPr lang="it-IT"/>
              <a:pPr>
                <a:defRPr/>
              </a:pPr>
              <a:t>30/05/2016</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0045F18-2CED-450E-916D-EF1DFDE8599C}" type="slidenum">
              <a:rPr lang="it-IT"/>
              <a:pPr>
                <a:defRPr/>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EBC72EB5-DF13-4CD0-BD9E-A2EA4643684D}" type="datetimeFigureOut">
              <a:rPr lang="it-IT"/>
              <a:pPr>
                <a:defRPr/>
              </a:pPr>
              <a:t>30/05/2016</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A7A22A8-F521-414E-A474-A75DF94AD03E}" type="slidenum">
              <a:rPr lang="it-IT"/>
              <a:pPr>
                <a:defRPr/>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029DF51D-F0CF-4E30-AFA1-6B4FD1A19B09}" type="datetimeFigureOut">
              <a:rPr lang="it-IT"/>
              <a:pPr>
                <a:defRPr/>
              </a:pPr>
              <a:t>30/05/2016</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5935F34-193B-44E1-BDD2-A112D66B23EE}" type="slidenum">
              <a:rPr lang="it-IT"/>
              <a:pPr>
                <a:defRPr/>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8ECA3D36-B9AB-4F7F-9181-01893E79AB2C}" type="datetimeFigureOut">
              <a:rPr lang="it-IT"/>
              <a:pPr>
                <a:defRPr/>
              </a:pPr>
              <a:t>30/05/2016</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AD5EC83-8569-4F34-B1C3-0CF921241180}" type="slidenum">
              <a:rPr lang="it-IT"/>
              <a:pPr>
                <a:defRPr/>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83A41488-2F6D-4593-AA48-0CF646205BDA}" type="datetimeFigureOut">
              <a:rPr lang="it-IT"/>
              <a:pPr>
                <a:defRPr/>
              </a:pPr>
              <a:t>30/05/2016</a:t>
            </a:fld>
            <a:endParaRPr lang="it-IT" dirty="0"/>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54FB7E0E-1FBC-4D3E-8E94-CB116ABC0D49}" type="slidenum">
              <a:rPr lang="it-IT"/>
              <a:pPr>
                <a:defRPr/>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45FC226E-82AC-4976-AFD2-E8E60BBAE26C}" type="datetimeFigureOut">
              <a:rPr lang="it-IT"/>
              <a:pPr>
                <a:defRPr/>
              </a:pPr>
              <a:t>30/05/2016</a:t>
            </a:fld>
            <a:endParaRPr lang="it-IT" dirty="0"/>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84744E04-C535-499C-BA09-69D20BB56091}" type="slidenum">
              <a:rPr lang="it-IT"/>
              <a:pPr>
                <a:defRPr/>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353F6B49-81C9-46E9-9AC7-C6F275801EC9}" type="datetimeFigureOut">
              <a:rPr lang="it-IT"/>
              <a:pPr>
                <a:defRPr/>
              </a:pPr>
              <a:t>30/05/2016</a:t>
            </a:fld>
            <a:endParaRPr lang="it-IT" dirty="0"/>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28B571A2-C184-4063-97B0-7F1190BC692F}" type="slidenum">
              <a:rPr lang="it-IT"/>
              <a:pPr>
                <a:defRPr/>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E8F6DE2-9898-4940-992A-A2A1642BFAD3}" type="datetimeFigureOut">
              <a:rPr lang="it-IT"/>
              <a:pPr>
                <a:defRPr/>
              </a:pPr>
              <a:t>30/05/2016</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8794A25-AE81-4684-9006-2963C0B7C4F4}" type="slidenum">
              <a:rPr lang="it-IT"/>
              <a:pPr>
                <a:defRPr/>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72478E3-9897-4C8D-AD86-47367E64FB01}" type="datetimeFigureOut">
              <a:rPr lang="it-IT"/>
              <a:pPr>
                <a:defRPr/>
              </a:pPr>
              <a:t>30/05/2016</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1AEAE0A-26A0-463A-9FA3-02147DC283F9}" type="slidenum">
              <a:rPr lang="it-IT"/>
              <a:pPr>
                <a:defRPr/>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C309C55-E941-4911-932C-BA4D2AD23288}" type="datetimeFigureOut">
              <a:rPr lang="it-IT"/>
              <a:pPr>
                <a:defRPr/>
              </a:pPr>
              <a:t>30/05/2016</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8E4A04D-099F-4793-9C17-9F1F8663840C}" type="slidenum">
              <a:rPr lang="it-IT"/>
              <a:pPr>
                <a:defRPr/>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http://www.shoppy.biz/wp-content/uploads/2010/08/scuola_calendario.jpg" TargetMode="External"/><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descr="Risultati immagini per bandiera francese hd"/>
          <p:cNvPicPr>
            <a:picLocks noChangeAspect="1" noChangeArrowheads="1"/>
          </p:cNvPicPr>
          <p:nvPr/>
        </p:nvPicPr>
        <p:blipFill>
          <a:blip r:embed="rId2"/>
          <a:srcRect/>
          <a:stretch>
            <a:fillRect/>
          </a:stretch>
        </p:blipFill>
        <p:spPr bwMode="auto">
          <a:xfrm>
            <a:off x="0" y="1412875"/>
            <a:ext cx="9144000" cy="5445125"/>
          </a:xfrm>
          <a:prstGeom prst="rect">
            <a:avLst/>
          </a:prstGeom>
          <a:noFill/>
          <a:ln w="9525">
            <a:noFill/>
            <a:miter lim="800000"/>
            <a:headEnd/>
            <a:tailEnd/>
          </a:ln>
        </p:spPr>
      </p:pic>
      <p:sp>
        <p:nvSpPr>
          <p:cNvPr id="13314" name="CasellaDiTesto 2"/>
          <p:cNvSpPr txBox="1">
            <a:spLocks noChangeArrowheads="1"/>
          </p:cNvSpPr>
          <p:nvPr/>
        </p:nvSpPr>
        <p:spPr bwMode="auto">
          <a:xfrm>
            <a:off x="611188" y="260350"/>
            <a:ext cx="8281987" cy="831850"/>
          </a:xfrm>
          <a:prstGeom prst="rect">
            <a:avLst/>
          </a:prstGeom>
          <a:noFill/>
          <a:ln w="9525">
            <a:noFill/>
            <a:miter lim="800000"/>
            <a:headEnd/>
            <a:tailEnd/>
          </a:ln>
        </p:spPr>
        <p:txBody>
          <a:bodyPr>
            <a:spAutoFit/>
          </a:bodyPr>
          <a:lstStyle/>
          <a:p>
            <a:r>
              <a:rPr lang="it-IT" sz="4800">
                <a:solidFill>
                  <a:srgbClr val="FF0000"/>
                </a:solidFill>
                <a:latin typeface="Bauhaus 93"/>
              </a:rPr>
              <a:t>Le système éducatif Français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pic>
        <p:nvPicPr>
          <p:cNvPr id="22530" name="Picture 5" descr="Immagine"/>
          <p:cNvPicPr>
            <a:picLocks noChangeAspect="1" noChangeArrowheads="1"/>
          </p:cNvPicPr>
          <p:nvPr/>
        </p:nvPicPr>
        <p:blipFill>
          <a:blip r:embed="rId2"/>
          <a:srcRect/>
          <a:stretch>
            <a:fillRect/>
          </a:stretch>
        </p:blipFill>
        <p:spPr bwMode="auto">
          <a:xfrm>
            <a:off x="684213" y="620713"/>
            <a:ext cx="7591425" cy="5184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250825" y="987425"/>
            <a:ext cx="8424863" cy="4359275"/>
          </a:xfrm>
          <a:prstGeom prst="rect">
            <a:avLst/>
          </a:prstGeom>
          <a:noFill/>
          <a:ln w="9525">
            <a:noFill/>
            <a:miter lim="800000"/>
            <a:headEnd/>
            <a:tailEnd/>
          </a:ln>
        </p:spPr>
        <p:txBody>
          <a:bodyPr anchor="ctr">
            <a:spAutoFit/>
          </a:bodyPr>
          <a:lstStyle/>
          <a:p>
            <a:pPr eaLnBrk="0" hangingPunct="0"/>
            <a:r>
              <a:rPr lang="it-IT" b="1">
                <a:latin typeface="Georgia" pitchFamily="18" charset="0"/>
                <a:cs typeface="Times New Roman" pitchFamily="18" charset="0"/>
              </a:rPr>
              <a:t>L’Italie a réformé son système d’éducation et de formation, en valorisant la formation professionnelle et l’apprentissage en alternance.</a:t>
            </a:r>
            <a:endParaRPr lang="it-IT">
              <a:cs typeface="Times New Roman" pitchFamily="18" charset="0"/>
            </a:endParaRPr>
          </a:p>
          <a:p>
            <a:pPr eaLnBrk="0" hangingPunct="0"/>
            <a:r>
              <a:rPr lang="it-IT">
                <a:latin typeface="Georgia" pitchFamily="18" charset="0"/>
                <a:cs typeface="Times New Roman" pitchFamily="18" charset="0"/>
              </a:rPr>
              <a:t>Les systèmes d’éducation et de formation professionnelle (</a:t>
            </a:r>
            <a:r>
              <a:rPr lang="it-IT" i="1">
                <a:latin typeface="Georgia" pitchFamily="18" charset="0"/>
                <a:cs typeface="Times New Roman" pitchFamily="18" charset="0"/>
              </a:rPr>
              <a:t>Sistema di istruzione </a:t>
            </a:r>
            <a:r>
              <a:rPr lang="it-IT">
                <a:latin typeface="Georgia" pitchFamily="18" charset="0"/>
                <a:cs typeface="Times New Roman" pitchFamily="18" charset="0"/>
              </a:rPr>
              <a:t>et </a:t>
            </a:r>
            <a:r>
              <a:rPr lang="it-IT" i="1">
                <a:latin typeface="Georgia" pitchFamily="18" charset="0"/>
                <a:cs typeface="Times New Roman" pitchFamily="18" charset="0"/>
              </a:rPr>
              <a:t>sistema della formazione professionale</a:t>
            </a:r>
            <a:r>
              <a:rPr lang="it-IT">
                <a:latin typeface="Georgia" pitchFamily="18" charset="0"/>
                <a:cs typeface="Times New Roman" pitchFamily="18" charset="0"/>
              </a:rPr>
              <a:t>) ont été regroupés et considérés comme un droit et un devoir (</a:t>
            </a:r>
            <a:r>
              <a:rPr lang="it-IT" i="1">
                <a:latin typeface="Georgia" pitchFamily="18" charset="0"/>
                <a:cs typeface="Times New Roman" pitchFamily="18" charset="0"/>
              </a:rPr>
              <a:t>diritto-dovere</a:t>
            </a:r>
            <a:r>
              <a:rPr lang="it-IT">
                <a:latin typeface="Georgia" pitchFamily="18" charset="0"/>
                <a:cs typeface="Times New Roman" pitchFamily="18" charset="0"/>
              </a:rPr>
              <a:t>) à exercer pendant 12 ans (de 5 à 18 ans). Cette approche, a permis de donner une image positive de la formation professionnelle, elle est promue à l’égale du cursus général. Elle garantit à chaque jeune une qualification générale ou professionnelle avant son entrée sur le marché de l’emploi. Les filières de formation professionnelle ont été elles aussi regroupées et revalorisées, les contrats d’apprentissage ont été modifiés.</a:t>
            </a:r>
            <a:endParaRPr lang="it-IT">
              <a:cs typeface="Times New Roman" pitchFamily="18" charset="0"/>
            </a:endParaRPr>
          </a:p>
          <a:p>
            <a:pPr eaLnBrk="0" hangingPunct="0"/>
            <a:r>
              <a:rPr lang="it-IT">
                <a:latin typeface="Georgia" pitchFamily="18" charset="0"/>
                <a:cs typeface="Times New Roman" pitchFamily="18" charset="0"/>
              </a:rPr>
              <a:t>Les régions ont une large compétence pour la formation professionnelle, elles sont responsables de la définition des diplômes.</a:t>
            </a: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0" y="1036638"/>
            <a:ext cx="9612313" cy="4419600"/>
          </a:xfrm>
          <a:prstGeom prst="rect">
            <a:avLst/>
          </a:prstGeom>
          <a:noFill/>
          <a:ln w="9525">
            <a:noFill/>
            <a:miter lim="800000"/>
            <a:headEnd/>
            <a:tailEnd/>
          </a:ln>
        </p:spPr>
        <p:txBody>
          <a:bodyPr anchor="ctr">
            <a:spAutoFit/>
          </a:bodyPr>
          <a:lstStyle/>
          <a:p>
            <a:r>
              <a:rPr lang="it-IT" sz="2400" b="1">
                <a:latin typeface="Georgia" pitchFamily="18" charset="0"/>
                <a:cs typeface="Times New Roman" pitchFamily="18" charset="0"/>
              </a:rPr>
              <a:t>Etablissements</a:t>
            </a:r>
            <a:endParaRPr lang="it-IT" sz="2400" b="1">
              <a:latin typeface="Times New Roman" pitchFamily="18" charset="0"/>
              <a:cs typeface="Times New Roman" pitchFamily="18" charset="0"/>
            </a:endParaRPr>
          </a:p>
          <a:p>
            <a:pPr eaLnBrk="0" hangingPunct="0">
              <a:buFontTx/>
              <a:buChar char="•"/>
            </a:pPr>
            <a:r>
              <a:rPr lang="it-IT" b="1">
                <a:latin typeface="Georgia" pitchFamily="18" charset="0"/>
                <a:cs typeface="Times New Roman" pitchFamily="18" charset="0"/>
              </a:rPr>
              <a:t>Scuola dell’infanzia</a:t>
            </a:r>
            <a:r>
              <a:rPr lang="it-IT">
                <a:latin typeface="Georgia" pitchFamily="18" charset="0"/>
                <a:cs typeface="Times New Roman" pitchFamily="18" charset="0"/>
              </a:rPr>
              <a:t> : école maternelle</a:t>
            </a:r>
            <a:endParaRPr lang="it-IT">
              <a:cs typeface="Times New Roman" pitchFamily="18" charset="0"/>
            </a:endParaRPr>
          </a:p>
          <a:p>
            <a:pPr eaLnBrk="0" hangingPunct="0">
              <a:buFontTx/>
              <a:buChar char="•"/>
            </a:pPr>
            <a:r>
              <a:rPr lang="it-IT" b="1">
                <a:latin typeface="Georgia" pitchFamily="18" charset="0"/>
                <a:cs typeface="Times New Roman" pitchFamily="18" charset="0"/>
              </a:rPr>
              <a:t>Scuola primaria</a:t>
            </a:r>
            <a:r>
              <a:rPr lang="it-IT">
                <a:latin typeface="Georgia" pitchFamily="18" charset="0"/>
                <a:cs typeface="Times New Roman" pitchFamily="18" charset="0"/>
              </a:rPr>
              <a:t> : école primaire</a:t>
            </a:r>
            <a:endParaRPr lang="it-IT">
              <a:cs typeface="Times New Roman" pitchFamily="18" charset="0"/>
            </a:endParaRPr>
          </a:p>
          <a:p>
            <a:pPr eaLnBrk="0" hangingPunct="0">
              <a:buFontTx/>
              <a:buChar char="•"/>
            </a:pPr>
            <a:r>
              <a:rPr lang="it-IT" b="1">
                <a:latin typeface="Georgia" pitchFamily="18" charset="0"/>
                <a:cs typeface="Times New Roman" pitchFamily="18" charset="0"/>
              </a:rPr>
              <a:t>Scuola secondaria di primo grado</a:t>
            </a:r>
            <a:r>
              <a:rPr lang="it-IT">
                <a:latin typeface="Georgia" pitchFamily="18" charset="0"/>
                <a:cs typeface="Times New Roman" pitchFamily="18" charset="0"/>
              </a:rPr>
              <a:t> : école secondaire, 1</a:t>
            </a:r>
            <a:r>
              <a:rPr lang="it-IT" baseline="30000">
                <a:latin typeface="Georgia" pitchFamily="18" charset="0"/>
                <a:cs typeface="Times New Roman" pitchFamily="18" charset="0"/>
              </a:rPr>
              <a:t>er</a:t>
            </a:r>
            <a:r>
              <a:rPr lang="it-IT">
                <a:latin typeface="Georgia" pitchFamily="18" charset="0"/>
                <a:cs typeface="Times New Roman" pitchFamily="18" charset="0"/>
              </a:rPr>
              <a:t> degré</a:t>
            </a:r>
            <a:endParaRPr lang="it-IT">
              <a:cs typeface="Times New Roman" pitchFamily="18" charset="0"/>
            </a:endParaRPr>
          </a:p>
          <a:p>
            <a:pPr eaLnBrk="0" hangingPunct="0">
              <a:buFontTx/>
              <a:buChar char="•"/>
            </a:pPr>
            <a:r>
              <a:rPr lang="it-IT" b="1">
                <a:latin typeface="Georgia" pitchFamily="18" charset="0"/>
                <a:cs typeface="Times New Roman" pitchFamily="18" charset="0"/>
              </a:rPr>
              <a:t>Liceo</a:t>
            </a:r>
            <a:r>
              <a:rPr lang="it-IT">
                <a:latin typeface="Georgia" pitchFamily="18" charset="0"/>
                <a:cs typeface="Times New Roman" pitchFamily="18" charset="0"/>
              </a:rPr>
              <a:t> : lycée</a:t>
            </a:r>
            <a:endParaRPr lang="it-IT">
              <a:cs typeface="Times New Roman" pitchFamily="18" charset="0"/>
            </a:endParaRPr>
          </a:p>
          <a:p>
            <a:pPr eaLnBrk="0" hangingPunct="0">
              <a:buFontTx/>
              <a:buChar char="•"/>
            </a:pPr>
            <a:r>
              <a:rPr lang="it-IT" b="1">
                <a:latin typeface="Georgia" pitchFamily="18" charset="0"/>
                <a:cs typeface="Times New Roman" pitchFamily="18" charset="0"/>
              </a:rPr>
              <a:t>Istituto tecnico</a:t>
            </a:r>
            <a:r>
              <a:rPr lang="it-IT">
                <a:latin typeface="Georgia" pitchFamily="18" charset="0"/>
                <a:cs typeface="Times New Roman" pitchFamily="18" charset="0"/>
              </a:rPr>
              <a:t> : institut technique</a:t>
            </a:r>
            <a:endParaRPr lang="it-IT">
              <a:cs typeface="Times New Roman" pitchFamily="18" charset="0"/>
            </a:endParaRPr>
          </a:p>
          <a:p>
            <a:pPr eaLnBrk="0" hangingPunct="0">
              <a:buFontTx/>
              <a:buChar char="•"/>
            </a:pPr>
            <a:r>
              <a:rPr lang="it-IT" b="1">
                <a:latin typeface="Georgia" pitchFamily="18" charset="0"/>
                <a:cs typeface="Times New Roman" pitchFamily="18" charset="0"/>
              </a:rPr>
              <a:t>Istituto di formazione professionale</a:t>
            </a:r>
            <a:r>
              <a:rPr lang="it-IT">
                <a:latin typeface="Georgia" pitchFamily="18" charset="0"/>
                <a:cs typeface="Times New Roman" pitchFamily="18" charset="0"/>
              </a:rPr>
              <a:t> : institut de formation professionnelle</a:t>
            </a:r>
            <a:endParaRPr lang="it-IT">
              <a:cs typeface="Times New Roman" pitchFamily="18" charset="0"/>
            </a:endParaRPr>
          </a:p>
          <a:p>
            <a:pPr eaLnBrk="0" hangingPunct="0">
              <a:buFontTx/>
              <a:buChar char="•"/>
            </a:pPr>
            <a:r>
              <a:rPr lang="it-IT" b="1">
                <a:latin typeface="Georgia" pitchFamily="18" charset="0"/>
                <a:cs typeface="Times New Roman" pitchFamily="18" charset="0"/>
              </a:rPr>
              <a:t>Istruzione Formazione tecnica superiore</a:t>
            </a:r>
            <a:r>
              <a:rPr lang="it-IT">
                <a:latin typeface="Georgia" pitchFamily="18" charset="0"/>
                <a:cs typeface="Times New Roman" pitchFamily="18" charset="0"/>
              </a:rPr>
              <a:t> : enseignement technique supérieur qualifiant proposé par les régions en lien avec les besoins du territoire</a:t>
            </a:r>
            <a:endParaRPr lang="it-IT">
              <a:cs typeface="Times New Roman" pitchFamily="18" charset="0"/>
            </a:endParaRPr>
          </a:p>
          <a:p>
            <a:pPr eaLnBrk="0" hangingPunct="0">
              <a:buFontTx/>
              <a:buChar char="•"/>
            </a:pPr>
            <a:r>
              <a:rPr lang="it-IT" b="1">
                <a:latin typeface="Georgia" pitchFamily="18" charset="0"/>
                <a:cs typeface="Times New Roman" pitchFamily="18" charset="0"/>
              </a:rPr>
              <a:t>Istituti tecnici superiori</a:t>
            </a:r>
            <a:r>
              <a:rPr lang="it-IT">
                <a:latin typeface="Georgia" pitchFamily="18" charset="0"/>
                <a:cs typeface="Times New Roman" pitchFamily="18" charset="0"/>
              </a:rPr>
              <a:t> : institut de technicien supérieur</a:t>
            </a:r>
            <a:endParaRPr lang="it-IT">
              <a:cs typeface="Times New Roman" pitchFamily="18" charset="0"/>
            </a:endParaRPr>
          </a:p>
          <a:p>
            <a:pPr eaLnBrk="0" hangingPunct="0">
              <a:buFontTx/>
              <a:buChar char="•"/>
            </a:pPr>
            <a:r>
              <a:rPr lang="it-IT" b="1">
                <a:latin typeface="Georgia" pitchFamily="18" charset="0"/>
                <a:cs typeface="Times New Roman" pitchFamily="18" charset="0"/>
              </a:rPr>
              <a:t>Universita</a:t>
            </a:r>
            <a:r>
              <a:rPr lang="it-IT">
                <a:latin typeface="Georgia" pitchFamily="18" charset="0"/>
                <a:cs typeface="Times New Roman" pitchFamily="18" charset="0"/>
              </a:rPr>
              <a:t> : université</a:t>
            </a:r>
            <a:endParaRPr lang="it-IT">
              <a:cs typeface="Times New Roman" pitchFamily="18" charset="0"/>
            </a:endParaRPr>
          </a:p>
          <a:p>
            <a:pPr eaLnBrk="0" hangingPunct="0">
              <a:buFontTx/>
              <a:buChar char="•"/>
            </a:pPr>
            <a:r>
              <a:rPr lang="it-IT" b="1">
                <a:latin typeface="Georgia" pitchFamily="18" charset="0"/>
                <a:cs typeface="Times New Roman" pitchFamily="18" charset="0"/>
              </a:rPr>
              <a:t>Politecnici</a:t>
            </a:r>
            <a:r>
              <a:rPr lang="it-IT">
                <a:latin typeface="Georgia" pitchFamily="18" charset="0"/>
                <a:cs typeface="Times New Roman" pitchFamily="18" charset="0"/>
              </a:rPr>
              <a:t> : universités technologiques</a:t>
            </a:r>
            <a:endParaRPr lang="it-IT">
              <a:cs typeface="Times New Roman" pitchFamily="18" charset="0"/>
            </a:endParaRPr>
          </a:p>
          <a:p>
            <a:pPr eaLnBrk="0" hangingPunct="0">
              <a:buFontTx/>
              <a:buChar char="•"/>
            </a:pPr>
            <a:r>
              <a:rPr lang="it-IT" b="1">
                <a:latin typeface="Georgia" pitchFamily="18" charset="0"/>
                <a:cs typeface="Times New Roman" pitchFamily="18" charset="0"/>
              </a:rPr>
              <a:t>AFAM</a:t>
            </a:r>
            <a:r>
              <a:rPr lang="it-IT">
                <a:latin typeface="Georgia" pitchFamily="18" charset="0"/>
                <a:cs typeface="Times New Roman" pitchFamily="18" charset="0"/>
              </a:rPr>
              <a:t> : Alta formazione artistica e musicale e coreutica</a:t>
            </a:r>
            <a:r>
              <a:rPr lang="it-IT" i="1">
                <a:latin typeface="Georgia" pitchFamily="18" charset="0"/>
                <a:cs typeface="Times New Roman" pitchFamily="18" charset="0"/>
              </a:rPr>
              <a:t> – </a:t>
            </a:r>
            <a:r>
              <a:rPr lang="it-IT">
                <a:latin typeface="Georgia" pitchFamily="18" charset="0"/>
                <a:cs typeface="Times New Roman" pitchFamily="18" charset="0"/>
              </a:rPr>
              <a:t>haute formation artistique, musicale et chorégraphique</a:t>
            </a:r>
            <a:endParaRPr lang="it-I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179388" y="1268413"/>
            <a:ext cx="8496300" cy="3140075"/>
          </a:xfrm>
          <a:prstGeom prst="rect">
            <a:avLst/>
          </a:prstGeom>
          <a:noFill/>
          <a:ln w="9525">
            <a:noFill/>
            <a:miter lim="800000"/>
            <a:headEnd/>
            <a:tailEnd/>
          </a:ln>
        </p:spPr>
        <p:txBody>
          <a:bodyPr>
            <a:spAutoFit/>
          </a:bodyPr>
          <a:lstStyle/>
          <a:p>
            <a:r>
              <a:rPr lang="it-IT" b="1"/>
              <a:t>Diplômes</a:t>
            </a:r>
          </a:p>
          <a:p>
            <a:r>
              <a:rPr lang="it-IT" b="1"/>
              <a:t>Certificazione regionali :</a:t>
            </a:r>
            <a:r>
              <a:rPr lang="it-IT"/>
              <a:t> certification obtenue dans le cadre les ITS après vérification de l’acquisition des compétences nécessaires</a:t>
            </a:r>
          </a:p>
          <a:p>
            <a:r>
              <a:rPr lang="it-IT" b="1"/>
              <a:t>Esame di stato :</a:t>
            </a:r>
            <a:r>
              <a:rPr lang="it-IT"/>
              <a:t> certificat de fin d’études secondaires supérieures générales qui permet la poursuite d’études à l’université ou dans d’autres voies</a:t>
            </a:r>
          </a:p>
          <a:p>
            <a:r>
              <a:rPr lang="it-IT" b="1"/>
              <a:t>Laurea : </a:t>
            </a:r>
            <a:r>
              <a:rPr lang="it-IT"/>
              <a:t>diplôme de fin de 1er cycle, valide 3 ans d’études</a:t>
            </a:r>
          </a:p>
          <a:p>
            <a:r>
              <a:rPr lang="it-IT" b="1"/>
              <a:t>Laurea magistrale / Master : </a:t>
            </a:r>
            <a:r>
              <a:rPr lang="it-IT"/>
              <a:t>diplôme de fin de 2d cycle,  valide 5 ans d’études</a:t>
            </a:r>
          </a:p>
          <a:p>
            <a:r>
              <a:rPr lang="it-IT" b="1"/>
              <a:t>Dottorato : </a:t>
            </a:r>
            <a:r>
              <a:rPr lang="it-IT"/>
              <a:t>PhD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26626" name="Rectangle 4"/>
          <p:cNvSpPr>
            <a:spLocks noChangeArrowheads="1"/>
          </p:cNvSpPr>
          <p:nvPr/>
        </p:nvSpPr>
        <p:spPr bwMode="auto">
          <a:xfrm>
            <a:off x="611188" y="60325"/>
            <a:ext cx="8064500" cy="6492875"/>
          </a:xfrm>
          <a:prstGeom prst="rect">
            <a:avLst/>
          </a:prstGeom>
          <a:noFill/>
          <a:ln w="9525">
            <a:noFill/>
            <a:miter lim="800000"/>
            <a:headEnd/>
            <a:tailEnd/>
          </a:ln>
        </p:spPr>
        <p:txBody>
          <a:bodyPr>
            <a:spAutoFit/>
          </a:bodyPr>
          <a:lstStyle/>
          <a:p>
            <a:r>
              <a:rPr lang="it-IT" b="1">
                <a:solidFill>
                  <a:schemeClr val="tx2"/>
                </a:solidFill>
              </a:rPr>
              <a:t>L’enseignement secondaire</a:t>
            </a:r>
          </a:p>
          <a:p>
            <a:r>
              <a:rPr lang="it-IT">
                <a:solidFill>
                  <a:schemeClr val="tx2"/>
                </a:solidFill>
              </a:rPr>
              <a:t>Le premier cycle obligatoire de la scolarité, se déroule sur </a:t>
            </a:r>
            <a:r>
              <a:rPr lang="it-IT" b="1">
                <a:solidFill>
                  <a:schemeClr val="tx2"/>
                </a:solidFill>
              </a:rPr>
              <a:t>8 ans</a:t>
            </a:r>
            <a:r>
              <a:rPr lang="it-IT">
                <a:solidFill>
                  <a:schemeClr val="tx2"/>
                </a:solidFill>
              </a:rPr>
              <a:t> : il comprend l’école primaire (5 années) et l’école secondaire (3 années)</a:t>
            </a:r>
          </a:p>
          <a:p>
            <a:r>
              <a:rPr lang="it-IT">
                <a:solidFill>
                  <a:schemeClr val="tx2"/>
                </a:solidFill>
              </a:rPr>
              <a:t> et se termine par un examen final.</a:t>
            </a:r>
          </a:p>
          <a:p>
            <a:r>
              <a:rPr lang="it-IT">
                <a:solidFill>
                  <a:schemeClr val="tx2"/>
                </a:solidFill>
              </a:rPr>
              <a:t>Les élèves peuvent ensuite choisir</a:t>
            </a:r>
          </a:p>
          <a:p>
            <a:r>
              <a:rPr lang="it-IT">
                <a:solidFill>
                  <a:schemeClr val="tx2"/>
                </a:solidFill>
              </a:rPr>
              <a:t>De poursuivre leurs études à l’</a:t>
            </a:r>
            <a:r>
              <a:rPr lang="it-IT" b="1">
                <a:solidFill>
                  <a:schemeClr val="tx2"/>
                </a:solidFill>
              </a:rPr>
              <a:t>école supérieure</a:t>
            </a:r>
            <a:r>
              <a:rPr lang="it-IT">
                <a:solidFill>
                  <a:schemeClr val="tx2"/>
                </a:solidFill>
              </a:rPr>
              <a:t>, en 5 ans (</a:t>
            </a:r>
            <a:r>
              <a:rPr lang="it-IT" i="1">
                <a:solidFill>
                  <a:schemeClr val="tx2"/>
                </a:solidFill>
              </a:rPr>
              <a:t>Licei, istituto tecnico, istituto professionale</a:t>
            </a:r>
            <a:r>
              <a:rPr lang="it-IT">
                <a:solidFill>
                  <a:schemeClr val="tx2"/>
                </a:solidFill>
              </a:rPr>
              <a:t>) qui se termine par l’</a:t>
            </a:r>
            <a:r>
              <a:rPr lang="it-IT" i="1">
                <a:solidFill>
                  <a:schemeClr val="tx2"/>
                </a:solidFill>
              </a:rPr>
              <a:t>esame </a:t>
            </a:r>
          </a:p>
          <a:p>
            <a:r>
              <a:rPr lang="it-IT" i="1">
                <a:solidFill>
                  <a:schemeClr val="tx2"/>
                </a:solidFill>
              </a:rPr>
              <a:t>di stato</a:t>
            </a:r>
            <a:r>
              <a:rPr lang="it-IT">
                <a:solidFill>
                  <a:schemeClr val="tx2"/>
                </a:solidFill>
              </a:rPr>
              <a:t> qui donne accès à l’enseignement supérieur.</a:t>
            </a:r>
          </a:p>
          <a:p>
            <a:r>
              <a:rPr lang="it-IT">
                <a:solidFill>
                  <a:schemeClr val="tx2"/>
                </a:solidFill>
              </a:rPr>
              <a:t>De rejoindre la</a:t>
            </a:r>
            <a:r>
              <a:rPr lang="it-IT" b="1">
                <a:solidFill>
                  <a:schemeClr val="tx2"/>
                </a:solidFill>
              </a:rPr>
              <a:t> formation professionnelle</a:t>
            </a:r>
            <a:r>
              <a:rPr lang="it-IT">
                <a:solidFill>
                  <a:schemeClr val="tx2"/>
                </a:solidFill>
              </a:rPr>
              <a:t> qui dépend des régions, en 3 ans pour préparer une qualification professionnelle (</a:t>
            </a:r>
            <a:r>
              <a:rPr lang="it-IT" i="1">
                <a:solidFill>
                  <a:schemeClr val="tx2"/>
                </a:solidFill>
              </a:rPr>
              <a:t>Certificato di qualifica professionale</a:t>
            </a:r>
            <a:r>
              <a:rPr lang="it-IT">
                <a:solidFill>
                  <a:schemeClr val="tx2"/>
                </a:solidFill>
              </a:rPr>
              <a:t>) qui permet d’entrer dans le marché du travail, ou de rejoindre un lycée pour continuer, ou de se spécialiser dans un cours de post qualification. Cette spécialisation donne accès aux IFTS (</a:t>
            </a:r>
            <a:r>
              <a:rPr lang="it-IT" i="1">
                <a:solidFill>
                  <a:schemeClr val="tx2"/>
                </a:solidFill>
              </a:rPr>
              <a:t>Istruzione Formazione tecnica superiore </a:t>
            </a:r>
            <a:r>
              <a:rPr lang="it-IT">
                <a:solidFill>
                  <a:schemeClr val="tx2"/>
                </a:solidFill>
              </a:rPr>
              <a:t>/ Formation technique supérieure non universitaire) et aux ITS (</a:t>
            </a:r>
            <a:r>
              <a:rPr lang="it-IT" i="1">
                <a:solidFill>
                  <a:schemeClr val="tx2"/>
                </a:solidFill>
              </a:rPr>
              <a:t>Istituti tecnici superiori</a:t>
            </a:r>
            <a:r>
              <a:rPr lang="it-IT">
                <a:solidFill>
                  <a:schemeClr val="tx2"/>
                </a:solidFill>
              </a:rPr>
              <a:t>).</a:t>
            </a:r>
          </a:p>
          <a:p>
            <a:r>
              <a:rPr lang="it-IT">
                <a:solidFill>
                  <a:schemeClr val="tx2"/>
                </a:solidFill>
              </a:rPr>
              <a:t>D’entrer dans une </a:t>
            </a:r>
            <a:r>
              <a:rPr lang="it-IT" b="1">
                <a:solidFill>
                  <a:schemeClr val="tx2"/>
                </a:solidFill>
              </a:rPr>
              <a:t>formation professionnelle qui alterne travail et formation</a:t>
            </a:r>
            <a:r>
              <a:rPr lang="it-IT">
                <a:solidFill>
                  <a:schemeClr val="tx2"/>
                </a:solidFill>
              </a:rPr>
              <a:t> et qui permet aux jeunes d’acquérir des connaissances de base, et des compétences qu’ils pourront mettre en pratique sur le marché du travail.</a:t>
            </a:r>
          </a:p>
          <a:p>
            <a:r>
              <a:rPr lang="it-IT">
                <a:solidFill>
                  <a:schemeClr val="tx2"/>
                </a:solidFill>
              </a:rPr>
              <a:t>Il est possible de passer du système d’éducation général à celui de la formation professionnelle et vice-versa.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pic>
        <p:nvPicPr>
          <p:cNvPr id="27650" name="Picture 2" descr="scuola%20come%20vorrei"/>
          <p:cNvPicPr>
            <a:picLocks noChangeAspect="1" noChangeArrowheads="1"/>
          </p:cNvPicPr>
          <p:nvPr/>
        </p:nvPicPr>
        <p:blipFill>
          <a:blip r:embed="rId2"/>
          <a:srcRect/>
          <a:stretch>
            <a:fillRect/>
          </a:stretch>
        </p:blipFill>
        <p:spPr bwMode="auto">
          <a:xfrm>
            <a:off x="0" y="0"/>
            <a:ext cx="8893175" cy="4437063"/>
          </a:xfrm>
          <a:prstGeom prst="rect">
            <a:avLst/>
          </a:prstGeom>
          <a:noFill/>
          <a:ln w="9525">
            <a:noFill/>
            <a:miter lim="800000"/>
            <a:headEnd/>
            <a:tailEnd/>
          </a:ln>
        </p:spPr>
      </p:pic>
      <p:sp>
        <p:nvSpPr>
          <p:cNvPr id="27651" name="Rettangolo 2"/>
          <p:cNvSpPr>
            <a:spLocks noChangeArrowheads="1"/>
          </p:cNvSpPr>
          <p:nvPr/>
        </p:nvSpPr>
        <p:spPr bwMode="auto">
          <a:xfrm>
            <a:off x="611188" y="5157788"/>
            <a:ext cx="7345362" cy="646112"/>
          </a:xfrm>
          <a:prstGeom prst="rect">
            <a:avLst/>
          </a:prstGeom>
          <a:noFill/>
          <a:ln w="9525">
            <a:noFill/>
            <a:miter lim="800000"/>
            <a:headEnd/>
            <a:tailEnd/>
          </a:ln>
        </p:spPr>
        <p:txBody>
          <a:bodyPr>
            <a:spAutoFit/>
          </a:bodyPr>
          <a:lstStyle/>
          <a:p>
            <a:r>
              <a:rPr lang="it-IT" sz="3600" b="1">
                <a:latin typeface="Calibri" pitchFamily="34" charset="0"/>
              </a:rPr>
              <a:t>L’école italienne VS L’école française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pic>
        <p:nvPicPr>
          <p:cNvPr id="28674" name="Picture 2" descr="2013_rythmesco_lesaviezvous_infographie_241469"/>
          <p:cNvPicPr>
            <a:picLocks noChangeAspect="1" noChangeArrowheads="1"/>
          </p:cNvPicPr>
          <p:nvPr/>
        </p:nvPicPr>
        <p:blipFill>
          <a:blip r:embed="rId2"/>
          <a:srcRect/>
          <a:stretch>
            <a:fillRect/>
          </a:stretch>
        </p:blipFill>
        <p:spPr bwMode="auto">
          <a:xfrm>
            <a:off x="1979613" y="0"/>
            <a:ext cx="4848225" cy="6853238"/>
          </a:xfrm>
          <a:prstGeom prst="rect">
            <a:avLst/>
          </a:prstGeom>
          <a:noFill/>
          <a:ln w="9525">
            <a:noFill/>
            <a:miter lim="800000"/>
            <a:headEnd/>
            <a:tailEnd/>
          </a:ln>
        </p:spPr>
      </p:pic>
      <p:pic>
        <p:nvPicPr>
          <p:cNvPr id="28675" name="Picture 3" descr="2013_rythmesco_lesaviezvous_infographie_241469"/>
          <p:cNvPicPr>
            <a:picLocks noChangeAspect="1" noChangeArrowheads="1"/>
          </p:cNvPicPr>
          <p:nvPr/>
        </p:nvPicPr>
        <p:blipFill>
          <a:blip r:embed="rId2"/>
          <a:srcRect/>
          <a:stretch>
            <a:fillRect/>
          </a:stretch>
        </p:blipFill>
        <p:spPr bwMode="auto">
          <a:xfrm>
            <a:off x="1979613" y="4763"/>
            <a:ext cx="4848225" cy="6853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66FFFF"/>
        </a:solidFill>
        <a:effectLst/>
      </p:bgPr>
    </p:bg>
    <p:spTree>
      <p:nvGrpSpPr>
        <p:cNvPr id="1" name=""/>
        <p:cNvGrpSpPr/>
        <p:nvPr/>
      </p:nvGrpSpPr>
      <p:grpSpPr>
        <a:xfrm>
          <a:off x="0" y="0"/>
          <a:ext cx="0" cy="0"/>
          <a:chOff x="0" y="0"/>
          <a:chExt cx="0" cy="0"/>
        </a:xfrm>
      </p:grpSpPr>
      <p:sp>
        <p:nvSpPr>
          <p:cNvPr id="29698" name="Rectangle 1"/>
          <p:cNvSpPr>
            <a:spLocks noChangeArrowheads="1"/>
          </p:cNvSpPr>
          <p:nvPr/>
        </p:nvSpPr>
        <p:spPr bwMode="auto">
          <a:xfrm>
            <a:off x="0" y="1641475"/>
            <a:ext cx="9144000" cy="2225675"/>
          </a:xfrm>
          <a:prstGeom prst="rect">
            <a:avLst/>
          </a:prstGeom>
          <a:noFill/>
          <a:ln w="9525">
            <a:noFill/>
            <a:miter lim="800000"/>
            <a:headEnd/>
            <a:tailEnd/>
          </a:ln>
        </p:spPr>
        <p:txBody>
          <a:bodyPr anchor="ctr">
            <a:spAutoFit/>
          </a:bodyPr>
          <a:lstStyle/>
          <a:p>
            <a:pPr algn="just"/>
            <a:r>
              <a:rPr lang="it-IT" b="1" u="sng">
                <a:cs typeface="Times New Roman" pitchFamily="18" charset="0"/>
              </a:rPr>
              <a:t>Durée de Formation</a:t>
            </a:r>
            <a:r>
              <a:rPr lang="it-IT">
                <a:cs typeface="Times New Roman" pitchFamily="18" charset="0"/>
              </a:rPr>
              <a:t> : L’Esame di Stato, ex-Maturità (= Le Baccalauréat) s’obtient après 13 années de formation (contre 12 en France).</a:t>
            </a:r>
          </a:p>
          <a:p>
            <a:pPr algn="just" eaLnBrk="0" hangingPunct="0"/>
            <a:r>
              <a:rPr lang="it-IT" b="1" u="sng">
                <a:solidFill>
                  <a:srgbClr val="000000"/>
                </a:solidFill>
                <a:cs typeface="Times New Roman" pitchFamily="18" charset="0"/>
              </a:rPr>
              <a:t>Offre formative</a:t>
            </a:r>
            <a:r>
              <a:rPr lang="it-IT" b="1">
                <a:solidFill>
                  <a:srgbClr val="000000"/>
                </a:solidFill>
                <a:cs typeface="Times New Roman" pitchFamily="18" charset="0"/>
              </a:rPr>
              <a:t> : </a:t>
            </a:r>
            <a:r>
              <a:rPr lang="it-IT">
                <a:solidFill>
                  <a:srgbClr val="000000"/>
                </a:solidFill>
                <a:cs typeface="Times New Roman" pitchFamily="18" charset="0"/>
              </a:rPr>
              <a:t>En Italie, chaque lycée comporte sa spécialité dominante, par exemple : Liceo scientifico, Liceo artistico, liceo classico, etc.. contrairement en France où chaque lycée propose autant les filières sicientifiques, littéraires qu’artistiques.  Ainsi, en Italie, certains élèves sont amenés à effectuer parfois  plusieurs kilomètres de leur domicile à leur établissement.</a:t>
            </a:r>
            <a:endParaRPr lang="it-IT">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FFCC"/>
        </a:solidFill>
        <a:effectLst/>
      </p:bgPr>
    </p:bg>
    <p:spTree>
      <p:nvGrpSpPr>
        <p:cNvPr id="1" name=""/>
        <p:cNvGrpSpPr/>
        <p:nvPr/>
      </p:nvGrpSpPr>
      <p:grpSpPr>
        <a:xfrm>
          <a:off x="0" y="0"/>
          <a:ext cx="0" cy="0"/>
          <a:chOff x="0" y="0"/>
          <a:chExt cx="0" cy="0"/>
        </a:xfrm>
      </p:grpSpPr>
      <p:sp>
        <p:nvSpPr>
          <p:cNvPr id="30722" name="Rectangle 4"/>
          <p:cNvSpPr>
            <a:spLocks noChangeArrowheads="1"/>
          </p:cNvSpPr>
          <p:nvPr/>
        </p:nvSpPr>
        <p:spPr bwMode="auto">
          <a:xfrm>
            <a:off x="0" y="1412875"/>
            <a:ext cx="9144000" cy="3140075"/>
          </a:xfrm>
          <a:prstGeom prst="rect">
            <a:avLst/>
          </a:prstGeom>
          <a:noFill/>
          <a:ln w="9525">
            <a:noFill/>
            <a:miter lim="800000"/>
            <a:headEnd/>
            <a:tailEnd/>
          </a:ln>
        </p:spPr>
        <p:txBody>
          <a:bodyPr>
            <a:spAutoFit/>
          </a:bodyPr>
          <a:lstStyle/>
          <a:p>
            <a:r>
              <a:rPr lang="it-IT" b="1" u="sng"/>
              <a:t>Rythmes scolaires</a:t>
            </a:r>
            <a:r>
              <a:rPr lang="it-IT"/>
              <a:t>: Les élèves italiens bénéficient de toutes leurs après-midi pour leurs activités extra-scolaires ou bien pour les sorties culturelles proposées par l’école. </a:t>
            </a:r>
          </a:p>
          <a:p>
            <a:r>
              <a:rPr lang="it-IT"/>
              <a:t>Les jeunes français ont une après-midi de libre (le mercredi), passant toute leur journée à l’école, de 8H à 16H30. Mais le rythme est plus adapté à la concentration. Des pauses appelées « récréations » de 15 minutes (voire 20 min) toutes les deux heures, une pause déjeuner d’une durée d’1H30 pour prendre le temps de se défouler et reprendre des forces pour les cours de l’après-midi qui sont toujours difficiles (autant pour les élèves que pour les profs) surtout ceux du vendredi…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9FF33"/>
        </a:solidFill>
        <a:effectLst/>
      </p:bgPr>
    </p:bg>
    <p:spTree>
      <p:nvGrpSpPr>
        <p:cNvPr id="1" name=""/>
        <p:cNvGrpSpPr/>
        <p:nvPr/>
      </p:nvGrpSpPr>
      <p:grpSpPr>
        <a:xfrm>
          <a:off x="0" y="0"/>
          <a:ext cx="0" cy="0"/>
          <a:chOff x="0" y="0"/>
          <a:chExt cx="0" cy="0"/>
        </a:xfrm>
      </p:grpSpPr>
      <p:sp>
        <p:nvSpPr>
          <p:cNvPr id="31746" name="Rectangle 4"/>
          <p:cNvSpPr>
            <a:spLocks noChangeArrowheads="1"/>
          </p:cNvSpPr>
          <p:nvPr/>
        </p:nvSpPr>
        <p:spPr bwMode="auto">
          <a:xfrm>
            <a:off x="107950" y="1557338"/>
            <a:ext cx="9036050" cy="3140075"/>
          </a:xfrm>
          <a:prstGeom prst="rect">
            <a:avLst/>
          </a:prstGeom>
          <a:noFill/>
          <a:ln w="9525">
            <a:noFill/>
            <a:miter lim="800000"/>
            <a:headEnd/>
            <a:tailEnd/>
          </a:ln>
        </p:spPr>
        <p:txBody>
          <a:bodyPr>
            <a:spAutoFit/>
          </a:bodyPr>
          <a:lstStyle/>
          <a:p>
            <a:r>
              <a:rPr lang="it-IT" b="1" u="sng"/>
              <a:t>Vacances scolaires</a:t>
            </a:r>
            <a:r>
              <a:rPr lang="it-IT" b="1"/>
              <a:t> :</a:t>
            </a:r>
            <a:r>
              <a:rPr lang="it-IT"/>
              <a:t> Globalement, français et italiens ont presque le même nombre de vacances, environ quatre mois. </a:t>
            </a:r>
          </a:p>
          <a:p>
            <a:r>
              <a:rPr lang="it-IT"/>
              <a:t>Le système français reste sans aucun doute le plus souple et adapté aux élèves. Durant l’année, toutes les sept semaines, nos chers bambins (mais aussi les profs!) peuvent se reposer de tant de torture scolaire… et cela pendant 10/15 jours…. (Vacances de la Toussaint, de Noël, d’Hiver, de Pâques). En revanche, les jeunes italiens doivent se concentrer jusqu’à Noël et Pâques. Ils ont donc peu de vacances durant l’année (30 jours contre 55 jours en France) mais de très longues vacances estivales (3 mois!), le temps d’oublier l’année précédente…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sz="1800">
              <a:latin typeface="Calibri" pitchFamily="34" charset="0"/>
            </a:endParaRPr>
          </a:p>
        </p:txBody>
      </p:sp>
      <p:pic>
        <p:nvPicPr>
          <p:cNvPr id="14338" name="Picture 1" descr="le-systeme-scolaire-francais"/>
          <p:cNvPicPr>
            <a:picLocks noChangeAspect="1" noChangeArrowheads="1"/>
          </p:cNvPicPr>
          <p:nvPr/>
        </p:nvPicPr>
        <p:blipFill>
          <a:blip r:embed="rId2"/>
          <a:srcRect/>
          <a:stretch>
            <a:fillRect/>
          </a:stretch>
        </p:blipFill>
        <p:spPr bwMode="auto">
          <a:xfrm>
            <a:off x="0" y="0"/>
            <a:ext cx="9144000" cy="6872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7C80"/>
        </a:solidFill>
        <a:effectLst/>
      </p:bgPr>
    </p:bg>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107950"/>
            <a:ext cx="4046538" cy="671513"/>
          </a:xfrm>
          <a:prstGeom prst="rect">
            <a:avLst/>
          </a:prstGeom>
          <a:noFill/>
          <a:ln w="9525">
            <a:noFill/>
            <a:miter lim="800000"/>
            <a:headEnd/>
            <a:tailEnd/>
          </a:ln>
        </p:spPr>
        <p:txBody>
          <a:bodyPr wrap="none" anchor="ctr">
            <a:spAutoFit/>
          </a:bodyPr>
          <a:lstStyle/>
          <a:p>
            <a:r>
              <a:rPr lang="it-IT" b="1" u="sng">
                <a:cs typeface="Times New Roman" pitchFamily="18" charset="0"/>
              </a:rPr>
              <a:t>Pré-rentrée, rentrée de classes</a:t>
            </a:r>
            <a:r>
              <a:rPr lang="it-IT" b="1">
                <a:cs typeface="Times New Roman" pitchFamily="18" charset="0"/>
              </a:rPr>
              <a:t> :</a:t>
            </a:r>
          </a:p>
          <a:p>
            <a:pPr eaLnBrk="0" hangingPunct="0"/>
            <a:endParaRPr lang="it-IT" sz="1800"/>
          </a:p>
        </p:txBody>
      </p:sp>
      <p:pic>
        <p:nvPicPr>
          <p:cNvPr id="32771" name="Picture 1" descr="http://www.shoppy.biz/wp-content/uploads/2010/08/scuola_calendario.jpg"/>
          <p:cNvPicPr>
            <a:picLocks noChangeAspect="1" noChangeArrowheads="1"/>
          </p:cNvPicPr>
          <p:nvPr/>
        </p:nvPicPr>
        <p:blipFill>
          <a:blip r:embed="rId2" r:link="rId3"/>
          <a:srcRect/>
          <a:stretch>
            <a:fillRect/>
          </a:stretch>
        </p:blipFill>
        <p:spPr bwMode="auto">
          <a:xfrm>
            <a:off x="0" y="333375"/>
            <a:ext cx="1752600" cy="1238250"/>
          </a:xfrm>
          <a:prstGeom prst="rect">
            <a:avLst/>
          </a:prstGeom>
          <a:noFill/>
          <a:ln w="9525">
            <a:noFill/>
            <a:miter lim="800000"/>
            <a:headEnd/>
            <a:tailEnd/>
          </a:ln>
        </p:spPr>
      </p:pic>
      <p:sp>
        <p:nvSpPr>
          <p:cNvPr id="32772" name="Rectangle 3"/>
          <p:cNvSpPr>
            <a:spLocks noChangeArrowheads="1"/>
          </p:cNvSpPr>
          <p:nvPr/>
        </p:nvSpPr>
        <p:spPr bwMode="auto">
          <a:xfrm>
            <a:off x="0" y="1843088"/>
            <a:ext cx="8893175" cy="3749675"/>
          </a:xfrm>
          <a:prstGeom prst="rect">
            <a:avLst/>
          </a:prstGeom>
          <a:noFill/>
          <a:ln w="9525">
            <a:noFill/>
            <a:miter lim="800000"/>
            <a:headEnd/>
            <a:tailEnd/>
          </a:ln>
        </p:spPr>
        <p:txBody>
          <a:bodyPr anchor="ctr">
            <a:spAutoFit/>
          </a:bodyPr>
          <a:lstStyle/>
          <a:p>
            <a:pPr algn="just"/>
            <a:r>
              <a:rPr lang="it-IT">
                <a:cs typeface="Times New Roman" pitchFamily="18" charset="0"/>
              </a:rPr>
              <a:t>Les professeurs italiens et français font leur pré-rentrée au même moment, généralement le 1er Septembre. Où cela diffère, est dans la durée de préparation : alors que les profs français accueillent dès le lendemain leurs élèves après une journée de présentation et de coordination, les profs italiens, eux, s’accordent deux semaines pour se réunir, aborder les points de l’année, et accueillir sereinement les élèves.</a:t>
            </a:r>
          </a:p>
          <a:p>
            <a:pPr algn="just" eaLnBrk="0" hangingPunct="0"/>
            <a:r>
              <a:rPr lang="it-IT">
                <a:cs typeface="Times New Roman" pitchFamily="18" charset="0"/>
              </a:rPr>
              <a:t>Cela permet à tous les collègues de se rencontrer, se connaître, se concerter, préparer des projets, activités, et cela sans précipitation tout en se réadaptant à l’environnement scolaire avant l’arrivée e des élèves!</a:t>
            </a:r>
          </a:p>
          <a:p>
            <a:pPr algn="just" eaLnBrk="0" hangingPunct="0"/>
            <a:r>
              <a:rPr lang="it-IT">
                <a:cs typeface="Times New Roman" pitchFamily="18" charset="0"/>
              </a:rPr>
              <a:t>de classe mais sans les délégués élèves ni parents. Un moment pour les professeurs de transmettre les notes.</a:t>
            </a:r>
          </a:p>
          <a:p>
            <a:pPr algn="just" eaLnBrk="0" hangingPunct="0"/>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9FFCC"/>
        </a:solidFill>
        <a:effectLst/>
      </p:bgPr>
    </p:bg>
    <p:spTree>
      <p:nvGrpSpPr>
        <p:cNvPr id="1" name=""/>
        <p:cNvGrpSpPr/>
        <p:nvPr/>
      </p:nvGrpSpPr>
      <p:grpSpPr>
        <a:xfrm>
          <a:off x="0" y="0"/>
          <a:ext cx="0" cy="0"/>
          <a:chOff x="0" y="0"/>
          <a:chExt cx="0" cy="0"/>
        </a:xfrm>
      </p:grpSpPr>
      <p:sp>
        <p:nvSpPr>
          <p:cNvPr id="33794" name="Rectangle 4"/>
          <p:cNvSpPr>
            <a:spLocks noChangeArrowheads="1"/>
          </p:cNvSpPr>
          <p:nvPr/>
        </p:nvSpPr>
        <p:spPr bwMode="auto">
          <a:xfrm>
            <a:off x="250825" y="1844675"/>
            <a:ext cx="8137525" cy="3140075"/>
          </a:xfrm>
          <a:prstGeom prst="rect">
            <a:avLst/>
          </a:prstGeom>
          <a:noFill/>
          <a:ln w="9525">
            <a:noFill/>
            <a:miter lim="800000"/>
            <a:headEnd/>
            <a:tailEnd/>
          </a:ln>
        </p:spPr>
        <p:txBody>
          <a:bodyPr>
            <a:spAutoFit/>
          </a:bodyPr>
          <a:lstStyle/>
          <a:p>
            <a:r>
              <a:rPr lang="it-IT" b="1" u="sng"/>
              <a:t>L’organisation scolaire</a:t>
            </a:r>
            <a:r>
              <a:rPr lang="it-IT" b="1"/>
              <a:t> : </a:t>
            </a:r>
            <a:endParaRPr lang="it-IT"/>
          </a:p>
          <a:p>
            <a:r>
              <a:rPr lang="it-IT"/>
              <a:t>Scrutini, Consiglio di classe, Collegio, Consiglio d’Istituto tant de termes si compréhensibles mais dont la signification est différente de l’école française! Voyez par vous-même:</a:t>
            </a:r>
          </a:p>
          <a:p>
            <a:r>
              <a:rPr lang="it-IT"/>
              <a:t>– Il Collegio = Réunion de tous les professeurs sous la direction du chef d’établissement. Il Collegio se réunit lors de la pré-rentrée mais aussi durant l’année scolaire.</a:t>
            </a:r>
          </a:p>
          <a:p>
            <a:r>
              <a:rPr lang="it-IT"/>
              <a:t>– Il Consiglio di classe = Réunion des professeurs de la classe pour évoquer les projets, le travail, les difficultés de certains élèves etc…</a:t>
            </a:r>
          </a:p>
          <a:p>
            <a:r>
              <a:rPr lang="it-IT"/>
              <a:t>– Gli Scrutini = Conseils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0" y="1628775"/>
            <a:ext cx="8604250" cy="3444875"/>
          </a:xfrm>
          <a:prstGeom prst="rect">
            <a:avLst/>
          </a:prstGeom>
          <a:noFill/>
          <a:ln w="9525">
            <a:noFill/>
            <a:miter lim="800000"/>
            <a:headEnd/>
            <a:tailEnd/>
          </a:ln>
        </p:spPr>
        <p:txBody>
          <a:bodyPr>
            <a:spAutoFit/>
          </a:bodyPr>
          <a:lstStyle/>
          <a:p>
            <a:r>
              <a:rPr lang="it-IT" b="1" u="sng"/>
              <a:t>La laïcité</a:t>
            </a:r>
            <a:r>
              <a:rPr lang="it-IT" b="1"/>
              <a:t> : </a:t>
            </a:r>
            <a:endParaRPr lang="it-IT"/>
          </a:p>
          <a:p>
            <a:r>
              <a:rPr lang="it-IT"/>
              <a:t>L’école française défend ses valeurs de laïcité. Ce n’est pas sans grande peine qu’elle parvient à les défendre. Ainsi, l’école permet à ce que tout jeune puisse étudier dans un environnement neutre sans être exposé, influencé à une religion. Par conséquent, tout signe de religion doit être non visible.</a:t>
            </a:r>
          </a:p>
          <a:p>
            <a:r>
              <a:rPr lang="it-IT"/>
              <a:t>En Italie, cet état démocratique, laïque comme la France, dispense des cours de religion catholique dans les établissements scolaires (cela est même inscrit dans leur programme, il s’agit cependant d’un cours facultatif) et toute représentation d’appartenance à une religion est autorisée au sein de l’école.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99"/>
            </a:gs>
            <a:gs pos="100000">
              <a:srgbClr val="5E7647"/>
            </a:gs>
          </a:gsLst>
          <a:lin ang="5400000" scaled="1"/>
        </a:gradFill>
        <a:effectLst/>
      </p:bgPr>
    </p:bg>
    <p:spTree>
      <p:nvGrpSpPr>
        <p:cNvPr id="1" name=""/>
        <p:cNvGrpSpPr/>
        <p:nvPr/>
      </p:nvGrpSpPr>
      <p:grpSpPr>
        <a:xfrm>
          <a:off x="0" y="0"/>
          <a:ext cx="0" cy="0"/>
          <a:chOff x="0" y="0"/>
          <a:chExt cx="0" cy="0"/>
        </a:xfrm>
      </p:grpSpPr>
      <p:graphicFrame>
        <p:nvGraphicFramePr>
          <p:cNvPr id="2" name="Tabella 1"/>
          <p:cNvGraphicFramePr>
            <a:graphicFrameLocks noGrp="1"/>
          </p:cNvGraphicFramePr>
          <p:nvPr/>
        </p:nvGraphicFramePr>
        <p:xfrm>
          <a:off x="1692275" y="260350"/>
          <a:ext cx="4899025" cy="1152525"/>
        </p:xfrm>
        <a:graphic>
          <a:graphicData uri="http://schemas.openxmlformats.org/drawingml/2006/table">
            <a:tbl>
              <a:tblPr/>
              <a:tblGrid>
                <a:gridCol w="4898390"/>
              </a:tblGrid>
              <a:tr h="0">
                <a:tc>
                  <a:txBody>
                    <a:bodyPr/>
                    <a:lstStyle/>
                    <a:p>
                      <a:pPr algn="ctr"/>
                      <a:r>
                        <a:rPr lang="it-IT" sz="3600" b="1" dirty="0">
                          <a:solidFill>
                            <a:srgbClr val="800000"/>
                          </a:solidFill>
                          <a:latin typeface="Verdana"/>
                          <a:ea typeface="Times New Roman"/>
                          <a:cs typeface="Times New Roman"/>
                        </a:rPr>
                        <a:t>le système éducatif en France</a:t>
                      </a:r>
                      <a:endParaRPr lang="it-IT" sz="1100" dirty="0">
                        <a:latin typeface="Calibri"/>
                        <a:ea typeface="Times New Roman"/>
                        <a:cs typeface="Times New Roman"/>
                      </a:endParaRPr>
                    </a:p>
                  </a:txBody>
                  <a:tcPr marL="27305" marR="27305" marT="27305" marB="27305" anchor="ctr">
                    <a:lnL>
                      <a:noFill/>
                    </a:lnL>
                    <a:lnR>
                      <a:noFill/>
                    </a:lnR>
                    <a:lnT>
                      <a:noFill/>
                    </a:lnT>
                    <a:lnB>
                      <a:noFill/>
                    </a:lnB>
                    <a:solidFill>
                      <a:srgbClr val="FFFFFF"/>
                    </a:solidFill>
                  </a:tcPr>
                </a:tc>
              </a:tr>
            </a:tbl>
          </a:graphicData>
        </a:graphic>
      </p:graphicFrame>
      <p:sp>
        <p:nvSpPr>
          <p:cNvPr id="15364" name="Rectangle 1"/>
          <p:cNvSpPr>
            <a:spLocks noChangeArrowheads="1"/>
          </p:cNvSpPr>
          <p:nvPr/>
        </p:nvSpPr>
        <p:spPr bwMode="auto">
          <a:xfrm>
            <a:off x="611188" y="1285875"/>
            <a:ext cx="7056437" cy="4981575"/>
          </a:xfrm>
          <a:prstGeom prst="rect">
            <a:avLst/>
          </a:prstGeom>
          <a:noFill/>
          <a:ln w="9525">
            <a:noFill/>
            <a:miter lim="800000"/>
            <a:headEnd/>
            <a:tailEnd/>
          </a:ln>
        </p:spPr>
        <p:txBody>
          <a:bodyPr anchor="ctr">
            <a:spAutoFit/>
          </a:bodyPr>
          <a:lstStyle/>
          <a:p>
            <a:r>
              <a:rPr lang="it-IT" sz="1600" b="1">
                <a:latin typeface="Georgia" pitchFamily="18" charset="0"/>
                <a:cs typeface="Times New Roman" pitchFamily="18" charset="0"/>
              </a:rPr>
              <a:t>C</a:t>
            </a:r>
            <a:r>
              <a:rPr lang="it-IT" sz="1600">
                <a:latin typeface="Georgia" pitchFamily="18" charset="0"/>
                <a:cs typeface="Times New Roman" pitchFamily="18" charset="0"/>
              </a:rPr>
              <a:t>'est au lendemain de la Révolution française en 1789 que les principes d'une </a:t>
            </a:r>
            <a:r>
              <a:rPr lang="it-IT" sz="1600" b="1">
                <a:latin typeface="Georgia" pitchFamily="18" charset="0"/>
                <a:cs typeface="Times New Roman" pitchFamily="18" charset="0"/>
              </a:rPr>
              <a:t>instruction commune à tous</a:t>
            </a:r>
            <a:r>
              <a:rPr lang="it-IT" sz="1600">
                <a:latin typeface="Georgia" pitchFamily="18" charset="0"/>
                <a:cs typeface="Times New Roman" pitchFamily="18" charset="0"/>
              </a:rPr>
              <a:t> ont été posés. Le système éducatif était également réparti en trois niveaux : le </a:t>
            </a:r>
            <a:r>
              <a:rPr lang="it-IT" sz="1600" b="1">
                <a:latin typeface="Georgia" pitchFamily="18" charset="0"/>
                <a:cs typeface="Times New Roman" pitchFamily="18" charset="0"/>
              </a:rPr>
              <a:t>primaire</a:t>
            </a:r>
            <a:r>
              <a:rPr lang="it-IT" sz="1600">
                <a:latin typeface="Georgia" pitchFamily="18" charset="0"/>
                <a:cs typeface="Times New Roman" pitchFamily="18" charset="0"/>
              </a:rPr>
              <a:t>, le </a:t>
            </a:r>
            <a:r>
              <a:rPr lang="it-IT" sz="1600" b="1">
                <a:latin typeface="Georgia" pitchFamily="18" charset="0"/>
                <a:cs typeface="Times New Roman" pitchFamily="18" charset="0"/>
              </a:rPr>
              <a:t>secondaire</a:t>
            </a:r>
            <a:r>
              <a:rPr lang="it-IT" sz="1600">
                <a:latin typeface="Georgia" pitchFamily="18" charset="0"/>
                <a:cs typeface="Times New Roman" pitchFamily="18" charset="0"/>
              </a:rPr>
              <a:t> et le </a:t>
            </a:r>
            <a:r>
              <a:rPr lang="it-IT" sz="1600" b="1">
                <a:latin typeface="Georgia" pitchFamily="18" charset="0"/>
                <a:cs typeface="Times New Roman" pitchFamily="18" charset="0"/>
              </a:rPr>
              <a:t>supérieur</a:t>
            </a:r>
            <a:r>
              <a:rPr lang="it-IT" sz="1600">
                <a:latin typeface="Georgia" pitchFamily="18" charset="0"/>
                <a:cs typeface="Times New Roman" pitchFamily="18" charset="0"/>
              </a:rPr>
              <a:t>, une division qui existe toujours aujourd'hui.</a:t>
            </a:r>
          </a:p>
          <a:p>
            <a:pPr eaLnBrk="0" hangingPunct="0"/>
            <a:r>
              <a:rPr lang="it-IT" sz="1600">
                <a:latin typeface="Georgia" pitchFamily="18" charset="0"/>
                <a:cs typeface="Times New Roman" pitchFamily="18" charset="0"/>
              </a:rPr>
              <a:t>Plus tard, Napoléon a donné le monopole du système éducatif à l'Etat, et c'est de son règne que datent certaines des </a:t>
            </a:r>
            <a:r>
              <a:rPr lang="it-IT" sz="1600" b="1">
                <a:latin typeface="Georgia" pitchFamily="18" charset="0"/>
                <a:cs typeface="Times New Roman" pitchFamily="18" charset="0"/>
              </a:rPr>
              <a:t>grandes écoles</a:t>
            </a:r>
            <a:r>
              <a:rPr lang="it-IT" sz="1600">
                <a:latin typeface="Georgia" pitchFamily="18" charset="0"/>
                <a:cs typeface="Times New Roman" pitchFamily="18" charset="0"/>
              </a:rPr>
              <a:t> structurées selon le code militaire, telles que Polytechnique. </a:t>
            </a:r>
          </a:p>
          <a:p>
            <a:pPr eaLnBrk="0" hangingPunct="0"/>
            <a:r>
              <a:rPr lang="it-IT" sz="1600">
                <a:latin typeface="Georgia" pitchFamily="18" charset="0"/>
                <a:cs typeface="Times New Roman" pitchFamily="18" charset="0"/>
              </a:rPr>
              <a:t>Avec Jules Ferry (1881-1882), sous la IIIe république, l'école a été rendue </a:t>
            </a:r>
            <a:r>
              <a:rPr lang="it-IT" sz="1600" b="1">
                <a:latin typeface="Georgia" pitchFamily="18" charset="0"/>
                <a:cs typeface="Times New Roman" pitchFamily="18" charset="0"/>
              </a:rPr>
              <a:t>obligatoire</a:t>
            </a:r>
            <a:r>
              <a:rPr lang="it-IT" sz="1600">
                <a:latin typeface="Georgia" pitchFamily="18" charset="0"/>
                <a:cs typeface="Times New Roman" pitchFamily="18" charset="0"/>
              </a:rPr>
              <a:t> et </a:t>
            </a:r>
            <a:r>
              <a:rPr lang="it-IT" sz="1600" b="1">
                <a:latin typeface="Georgia" pitchFamily="18" charset="0"/>
                <a:cs typeface="Times New Roman" pitchFamily="18" charset="0"/>
              </a:rPr>
              <a:t>gratuite</a:t>
            </a:r>
            <a:r>
              <a:rPr lang="it-IT" sz="1600">
                <a:latin typeface="Georgia" pitchFamily="18" charset="0"/>
                <a:cs typeface="Times New Roman" pitchFamily="18" charset="0"/>
              </a:rPr>
              <a:t>, ainsi que </a:t>
            </a:r>
            <a:r>
              <a:rPr lang="it-IT" sz="1600" b="1">
                <a:latin typeface="Georgia" pitchFamily="18" charset="0"/>
                <a:cs typeface="Times New Roman" pitchFamily="18" charset="0"/>
              </a:rPr>
              <a:t>laïque</a:t>
            </a:r>
            <a:r>
              <a:rPr lang="it-IT" sz="1600">
                <a:latin typeface="Georgia" pitchFamily="18" charset="0"/>
                <a:cs typeface="Times New Roman" pitchFamily="18" charset="0"/>
              </a:rPr>
              <a:t>, ce qui signifie que son enseignement et son environnement n'admettent pas la manifestation de dogmes religieux.</a:t>
            </a:r>
          </a:p>
          <a:p>
            <a:pPr eaLnBrk="0" hangingPunct="0"/>
            <a:r>
              <a:rPr lang="it-IT" sz="1600">
                <a:latin typeface="Georgia" pitchFamily="18" charset="0"/>
                <a:cs typeface="Times New Roman" pitchFamily="18" charset="0"/>
              </a:rPr>
              <a:t>Ces principes d'</a:t>
            </a:r>
            <a:r>
              <a:rPr lang="it-IT" sz="1600" b="1">
                <a:latin typeface="Georgia" pitchFamily="18" charset="0"/>
                <a:cs typeface="Times New Roman" pitchFamily="18" charset="0"/>
              </a:rPr>
              <a:t>universalité</a:t>
            </a:r>
            <a:r>
              <a:rPr lang="it-IT" sz="1600">
                <a:latin typeface="Georgia" pitchFamily="18" charset="0"/>
                <a:cs typeface="Times New Roman" pitchFamily="18" charset="0"/>
              </a:rPr>
              <a:t>, de </a:t>
            </a:r>
            <a:r>
              <a:rPr lang="it-IT" sz="1600" b="1">
                <a:latin typeface="Georgia" pitchFamily="18" charset="0"/>
                <a:cs typeface="Times New Roman" pitchFamily="18" charset="0"/>
              </a:rPr>
              <a:t>gratuité</a:t>
            </a:r>
            <a:r>
              <a:rPr lang="it-IT" sz="1600">
                <a:latin typeface="Georgia" pitchFamily="18" charset="0"/>
                <a:cs typeface="Times New Roman" pitchFamily="18" charset="0"/>
              </a:rPr>
              <a:t> et de </a:t>
            </a:r>
            <a:r>
              <a:rPr lang="it-IT" sz="1600" b="1">
                <a:latin typeface="Georgia" pitchFamily="18" charset="0"/>
                <a:cs typeface="Times New Roman" pitchFamily="18" charset="0"/>
              </a:rPr>
              <a:t>laïcité</a:t>
            </a:r>
            <a:r>
              <a:rPr lang="it-IT" sz="1600">
                <a:latin typeface="Georgia" pitchFamily="18" charset="0"/>
                <a:cs typeface="Times New Roman" pitchFamily="18" charset="0"/>
              </a:rPr>
              <a:t> du système scolaire ont toujours cours aujourd'hui, chaque enfant doit faire un parcours scolaire compris entre l'</a:t>
            </a:r>
            <a:r>
              <a:rPr lang="it-IT" sz="1600">
                <a:latin typeface="Georgia" pitchFamily="18" charset="0"/>
              </a:rPr>
              <a:t>âge</a:t>
            </a:r>
            <a:r>
              <a:rPr lang="it-IT" sz="1600">
                <a:latin typeface="Georgia" pitchFamily="18" charset="0"/>
                <a:cs typeface="Times New Roman" pitchFamily="18" charset="0"/>
              </a:rPr>
              <a:t> de 6 et 16 ans. La vaste majorité des écoles sont sous le contrôle direct du ministère de l'Education; il existe également des écoles privées, mais elles sont </a:t>
            </a:r>
            <a:r>
              <a:rPr lang="it-IT" sz="1600" i="1">
                <a:latin typeface="Georgia" pitchFamily="18" charset="0"/>
                <a:cs typeface="Times New Roman" pitchFamily="18" charset="0"/>
              </a:rPr>
              <a:t>sous contrat</a:t>
            </a:r>
            <a:r>
              <a:rPr lang="it-IT" sz="1600">
                <a:latin typeface="Georgia" pitchFamily="18" charset="0"/>
                <a:cs typeface="Times New Roman" pitchFamily="18" charset="0"/>
              </a:rPr>
              <a:t> avec l'Etat, c'est-à-dire qu'elles doivent se conformer aux directives et programmes officiels provenant du ministère. </a:t>
            </a:r>
          </a:p>
          <a:p>
            <a:pPr eaLnBrk="0" hangingPunct="0"/>
            <a:r>
              <a:rPr lang="it-IT" sz="1600">
                <a:latin typeface="Georgia" pitchFamily="18" charset="0"/>
                <a:cs typeface="Times New Roman" pitchFamily="18" charset="0"/>
              </a:rPr>
              <a:t>En raison de son système hautement centralisé, l'école française délivre des diplômes nationaux qui sont basés sur des programmes communs à tous les établissements scolaires. </a:t>
            </a: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schema%20syst%20scolaire%20fr%20good"/>
          <p:cNvPicPr>
            <a:picLocks noChangeAspect="1" noChangeArrowheads="1"/>
          </p:cNvPicPr>
          <p:nvPr/>
        </p:nvPicPr>
        <p:blipFill>
          <a:blip r:embed="rId2"/>
          <a:srcRect/>
          <a:stretch>
            <a:fillRect/>
          </a:stretch>
        </p:blipFill>
        <p:spPr bwMode="auto">
          <a:xfrm>
            <a:off x="-252413" y="0"/>
            <a:ext cx="9396413" cy="683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6FFFF"/>
        </a:solidFill>
        <a:effectLst/>
      </p:bgPr>
    </p:bg>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pPr eaLnBrk="1" hangingPunct="1"/>
            <a:r>
              <a:rPr lang="it-IT" sz="3200" smtClean="0"/>
              <a:t>L’école maternelle </a:t>
            </a:r>
          </a:p>
        </p:txBody>
      </p:sp>
      <p:sp>
        <p:nvSpPr>
          <p:cNvPr id="17411" name="Segnaposto contenuto 2"/>
          <p:cNvSpPr>
            <a:spLocks noGrp="1"/>
          </p:cNvSpPr>
          <p:nvPr>
            <p:ph idx="1"/>
          </p:nvPr>
        </p:nvSpPr>
        <p:spPr>
          <a:xfrm>
            <a:off x="3575050" y="273050"/>
            <a:ext cx="5111750" cy="3876675"/>
          </a:xfrm>
        </p:spPr>
        <p:txBody>
          <a:bodyPr/>
          <a:lstStyle/>
          <a:p>
            <a:pPr eaLnBrk="1" hangingPunct="1"/>
            <a:endParaRPr lang="it-IT" smtClean="0"/>
          </a:p>
        </p:txBody>
      </p:sp>
      <p:sp>
        <p:nvSpPr>
          <p:cNvPr id="17412" name="Segnaposto testo 3"/>
          <p:cNvSpPr>
            <a:spLocks noGrp="1"/>
          </p:cNvSpPr>
          <p:nvPr>
            <p:ph type="body" sz="half" idx="2"/>
          </p:nvPr>
        </p:nvSpPr>
        <p:spPr/>
        <p:txBody>
          <a:bodyPr/>
          <a:lstStyle/>
          <a:p>
            <a:pPr eaLnBrk="1" hangingPunct="1"/>
            <a:r>
              <a:rPr lang="it-IT" sz="2000" smtClean="0"/>
              <a:t>Un enfant peut commencer son parcours scolaire dès l'âge de 2 ans, avec </a:t>
            </a:r>
            <a:r>
              <a:rPr lang="it-IT" sz="2000" b="1" smtClean="0"/>
              <a:t>l'école maternelle</a:t>
            </a:r>
            <a:r>
              <a:rPr lang="it-IT" sz="2000" smtClean="0"/>
              <a:t>, jusqu'à l'âge de 5 ans. A ce niveau, il développe par de nombreuses activités d'éveil sa sensibilité au monde qui l'environne et une aptitude à apprendre en autonomie. Ce stade, appelé enseignement pré-élémentaire, n'est pas obligatoire mais la plupart des enfants y participent. </a:t>
            </a:r>
          </a:p>
        </p:txBody>
      </p:sp>
      <p:pic>
        <p:nvPicPr>
          <p:cNvPr id="17413" name="Picture 2" descr="b_maternelle"/>
          <p:cNvPicPr>
            <a:picLocks noChangeAspect="1" noChangeArrowheads="1"/>
          </p:cNvPicPr>
          <p:nvPr/>
        </p:nvPicPr>
        <p:blipFill>
          <a:blip r:embed="rId2"/>
          <a:srcRect/>
          <a:stretch>
            <a:fillRect/>
          </a:stretch>
        </p:blipFill>
        <p:spPr bwMode="auto">
          <a:xfrm>
            <a:off x="3635375" y="260350"/>
            <a:ext cx="5035550" cy="388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7C8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sz="3100" dirty="0"/>
              <a:t>L'école élémentaire</a:t>
            </a:r>
            <a:r>
              <a:rPr lang="it-IT" dirty="0" smtClean="0"/>
              <a:t/>
            </a:r>
            <a:br>
              <a:rPr lang="it-IT" dirty="0" smtClean="0"/>
            </a:br>
            <a:endParaRPr lang="it-IT" dirty="0"/>
          </a:p>
        </p:txBody>
      </p:sp>
      <p:sp>
        <p:nvSpPr>
          <p:cNvPr id="18435" name="Segnaposto contenuto 2"/>
          <p:cNvSpPr>
            <a:spLocks noGrp="1"/>
          </p:cNvSpPr>
          <p:nvPr>
            <p:ph idx="1"/>
          </p:nvPr>
        </p:nvSpPr>
        <p:spPr>
          <a:xfrm>
            <a:off x="3575050" y="273050"/>
            <a:ext cx="5111750" cy="4019550"/>
          </a:xfrm>
        </p:spPr>
        <p:txBody>
          <a:bodyPr/>
          <a:lstStyle/>
          <a:p>
            <a:pPr eaLnBrk="1" hangingPunct="1"/>
            <a:endParaRPr lang="it-IT" smtClean="0"/>
          </a:p>
        </p:txBody>
      </p:sp>
      <p:sp>
        <p:nvSpPr>
          <p:cNvPr id="18436" name="Segnaposto testo 3"/>
          <p:cNvSpPr>
            <a:spLocks noGrp="1"/>
          </p:cNvSpPr>
          <p:nvPr>
            <p:ph type="body" sz="half" idx="2"/>
          </p:nvPr>
        </p:nvSpPr>
        <p:spPr/>
        <p:txBody>
          <a:bodyPr/>
          <a:lstStyle/>
          <a:p>
            <a:pPr eaLnBrk="1" hangingPunct="1"/>
            <a:r>
              <a:rPr lang="it-IT" sz="1500" smtClean="0"/>
              <a:t>A six ans, un enfant entre dans le </a:t>
            </a:r>
            <a:r>
              <a:rPr lang="it-IT" sz="1500" b="1" smtClean="0"/>
              <a:t>premier degré</a:t>
            </a:r>
            <a:r>
              <a:rPr lang="it-IT" sz="1500" smtClean="0"/>
              <a:t>, qui dure 5 ans et se compose du cours préparatoire, du cours élémentaire (2 niveaux) et du cours moyen (2 niveaux). Au cours de ces cinq années, l'enfant va apprendre à lire par la lecture, à écrire par des activités de rédaction et de composition et à compter en acquérant les bases de calcul et d'arithmétique. L'enfant est également initié à une langue étrangère, qui est généralement l'anglais, ainsi qu'aux technologies nouvelles, comme l'informatique. Les classes au niveau primaire sont composées de filles et garçons (classes mixtes) et sont généralement conduites par un </a:t>
            </a:r>
            <a:r>
              <a:rPr lang="it-IT" sz="1500" b="1" smtClean="0"/>
              <a:t>instituteur</a:t>
            </a:r>
            <a:r>
              <a:rPr lang="it-IT" sz="1500" smtClean="0"/>
              <a:t>, qui enseigne toutes les matières.</a:t>
            </a:r>
          </a:p>
        </p:txBody>
      </p:sp>
      <p:pic>
        <p:nvPicPr>
          <p:cNvPr id="18437" name="Picture 2" descr="b_ecole"/>
          <p:cNvPicPr>
            <a:picLocks noChangeAspect="1" noChangeArrowheads="1"/>
          </p:cNvPicPr>
          <p:nvPr/>
        </p:nvPicPr>
        <p:blipFill>
          <a:blip r:embed="rId2"/>
          <a:srcRect/>
          <a:stretch>
            <a:fillRect/>
          </a:stretch>
        </p:blipFill>
        <p:spPr bwMode="auto">
          <a:xfrm>
            <a:off x="3563938" y="260350"/>
            <a:ext cx="5132387" cy="4032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9900"/>
        </a:solidFill>
        <a:effectLst/>
      </p:bgPr>
    </p:bg>
    <p:spTree>
      <p:nvGrpSpPr>
        <p:cNvPr id="1" name=""/>
        <p:cNvGrpSpPr/>
        <p:nvPr/>
      </p:nvGrpSpPr>
      <p:grpSpPr>
        <a:xfrm>
          <a:off x="0" y="0"/>
          <a:ext cx="0" cy="0"/>
          <a:chOff x="0" y="0"/>
          <a:chExt cx="0" cy="0"/>
        </a:xfrm>
      </p:grpSpPr>
      <p:sp>
        <p:nvSpPr>
          <p:cNvPr id="19458" name="Titolo 1"/>
          <p:cNvSpPr>
            <a:spLocks noGrp="1"/>
          </p:cNvSpPr>
          <p:nvPr>
            <p:ph type="title"/>
          </p:nvPr>
        </p:nvSpPr>
        <p:spPr/>
        <p:txBody>
          <a:bodyPr/>
          <a:lstStyle/>
          <a:p>
            <a:pPr eaLnBrk="1" hangingPunct="1"/>
            <a:r>
              <a:rPr lang="it-IT" sz="2800" smtClean="0"/>
              <a:t>Le collège </a:t>
            </a:r>
          </a:p>
        </p:txBody>
      </p:sp>
      <p:sp>
        <p:nvSpPr>
          <p:cNvPr id="19459" name="Segnaposto contenuto 2"/>
          <p:cNvSpPr>
            <a:spLocks noGrp="1"/>
          </p:cNvSpPr>
          <p:nvPr>
            <p:ph idx="1"/>
          </p:nvPr>
        </p:nvSpPr>
        <p:spPr/>
        <p:txBody>
          <a:bodyPr/>
          <a:lstStyle/>
          <a:p>
            <a:pPr eaLnBrk="1" hangingPunct="1"/>
            <a:endParaRPr lang="it-IT" smtClean="0"/>
          </a:p>
        </p:txBody>
      </p:sp>
      <p:sp>
        <p:nvSpPr>
          <p:cNvPr id="4" name="Segnaposto testo 3"/>
          <p:cNvSpPr>
            <a:spLocks noGrp="1"/>
          </p:cNvSpPr>
          <p:nvPr>
            <p:ph type="body" sz="half" idx="2"/>
          </p:nvPr>
        </p:nvSpPr>
        <p:spPr/>
        <p:txBody>
          <a:bodyPr rtlCol="0">
            <a:normAutofit lnSpcReduction="10000"/>
          </a:bodyPr>
          <a:lstStyle/>
          <a:p>
            <a:pPr eaLnBrk="1" fontAlgn="auto" hangingPunct="1">
              <a:spcAft>
                <a:spcPts val="0"/>
              </a:spcAft>
              <a:buFont typeface="Arial" pitchFamily="34" charset="0"/>
              <a:buNone/>
              <a:defRPr/>
            </a:pPr>
            <a:r>
              <a:rPr lang="it-IT" sz="1800" dirty="0" smtClean="0"/>
              <a:t>Le </a:t>
            </a:r>
            <a:r>
              <a:rPr lang="it-IT" sz="1800" b="1" dirty="0"/>
              <a:t>second degré</a:t>
            </a:r>
            <a:r>
              <a:rPr lang="it-IT" sz="1800" dirty="0"/>
              <a:t> commence dès la </a:t>
            </a:r>
            <a:r>
              <a:rPr lang="it-IT" sz="1800" b="1" dirty="0"/>
              <a:t>sixième</a:t>
            </a:r>
            <a:r>
              <a:rPr lang="it-IT" sz="1800" dirty="0"/>
              <a:t>, il est partagé entre le premier cycle (de la 6e à la 3e) et le second cycle (seconde, première et terminale). Les élèves suivent des enseignements dans les matières principales (e.g., français, mathématiques, histoire, géographie, sciences, langues étrangères, éducation physique etc.) qui leur sont enseignées par des professeurs spécialisés. Le premier cycle s'achève avec le </a:t>
            </a:r>
            <a:r>
              <a:rPr lang="it-IT" sz="1800" b="1" dirty="0"/>
              <a:t>brevet des collèges</a:t>
            </a:r>
            <a:r>
              <a:rPr lang="it-IT" sz="1800" dirty="0"/>
              <a:t>, première certification officielle du système scolaire. </a:t>
            </a:r>
          </a:p>
          <a:p>
            <a:pPr eaLnBrk="1" fontAlgn="auto" hangingPunct="1">
              <a:spcAft>
                <a:spcPts val="0"/>
              </a:spcAft>
              <a:buFont typeface="Arial" pitchFamily="34" charset="0"/>
              <a:buNone/>
              <a:defRPr/>
            </a:pPr>
            <a:endParaRPr lang="it-IT" dirty="0"/>
          </a:p>
        </p:txBody>
      </p:sp>
      <p:pic>
        <p:nvPicPr>
          <p:cNvPr id="19461" name="Picture 2" descr="b_louislegrand"/>
          <p:cNvPicPr>
            <a:picLocks noChangeAspect="1" noChangeArrowheads="1"/>
          </p:cNvPicPr>
          <p:nvPr/>
        </p:nvPicPr>
        <p:blipFill>
          <a:blip r:embed="rId2"/>
          <a:srcRect/>
          <a:stretch>
            <a:fillRect/>
          </a:stretch>
        </p:blipFill>
        <p:spPr bwMode="auto">
          <a:xfrm>
            <a:off x="3563938" y="260350"/>
            <a:ext cx="5184775" cy="5876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482" name="Titolo 1"/>
          <p:cNvSpPr>
            <a:spLocks noGrp="1"/>
          </p:cNvSpPr>
          <p:nvPr>
            <p:ph type="title"/>
          </p:nvPr>
        </p:nvSpPr>
        <p:spPr/>
        <p:txBody>
          <a:bodyPr/>
          <a:lstStyle/>
          <a:p>
            <a:pPr eaLnBrk="1" hangingPunct="1"/>
            <a:r>
              <a:rPr lang="it-IT" sz="2800" smtClean="0"/>
              <a:t>Le lycée</a:t>
            </a:r>
            <a:r>
              <a:rPr lang="it-IT" smtClean="0"/>
              <a:t/>
            </a:r>
            <a:br>
              <a:rPr lang="it-IT" smtClean="0"/>
            </a:br>
            <a:endParaRPr lang="it-IT" smtClean="0"/>
          </a:p>
        </p:txBody>
      </p:sp>
      <p:sp>
        <p:nvSpPr>
          <p:cNvPr id="20483" name="Segnaposto contenuto 2"/>
          <p:cNvSpPr>
            <a:spLocks noGrp="1"/>
          </p:cNvSpPr>
          <p:nvPr>
            <p:ph idx="1"/>
          </p:nvPr>
        </p:nvSpPr>
        <p:spPr/>
        <p:txBody>
          <a:bodyPr/>
          <a:lstStyle/>
          <a:p>
            <a:pPr eaLnBrk="1" hangingPunct="1"/>
            <a:endParaRPr lang="it-IT" smtClean="0"/>
          </a:p>
        </p:txBody>
      </p:sp>
      <p:sp>
        <p:nvSpPr>
          <p:cNvPr id="20484" name="Segnaposto testo 3"/>
          <p:cNvSpPr>
            <a:spLocks noGrp="1"/>
          </p:cNvSpPr>
          <p:nvPr>
            <p:ph type="body" sz="half" idx="2"/>
          </p:nvPr>
        </p:nvSpPr>
        <p:spPr/>
        <p:txBody>
          <a:bodyPr/>
          <a:lstStyle/>
          <a:p>
            <a:pPr eaLnBrk="1" hangingPunct="1"/>
            <a:r>
              <a:rPr lang="it-IT" sz="1500" smtClean="0"/>
              <a:t>Après le collège, les enfants peuvent choisir entre la poursuite de leurs études dans la filière générale (baccalauréat) ou la filière professionnelle, cette dernière offrant des diplômes (CAP ou BEP) par l'intermédiaire de formations courtes de un à deux ans. </a:t>
            </a:r>
          </a:p>
          <a:p>
            <a:pPr eaLnBrk="1" hangingPunct="1"/>
            <a:r>
              <a:rPr lang="it-IT" sz="1500" smtClean="0"/>
              <a:t>La majorité des élèves choisissent de poursuivre vers le </a:t>
            </a:r>
            <a:r>
              <a:rPr lang="it-IT" sz="1500" b="1" smtClean="0"/>
              <a:t>baccalauréat</a:t>
            </a:r>
            <a:r>
              <a:rPr lang="it-IT" sz="1500" smtClean="0"/>
              <a:t>, qui ouvre les portes de l'enseignement supérieur et des universités. Il existe un certain nombre d'options pour le baccalauréat, selon l'intérêt ou les capacités des élèves. Certains choisissent l'option scientifique (Bac S), d'autres l'option économique (Bac ES), d'autres encore l'option littéraire (Bac L). </a:t>
            </a:r>
          </a:p>
          <a:p>
            <a:pPr eaLnBrk="1" hangingPunct="1"/>
            <a:endParaRPr lang="it-IT" sz="1500" smtClean="0"/>
          </a:p>
        </p:txBody>
      </p:sp>
      <p:pic>
        <p:nvPicPr>
          <p:cNvPr id="20485" name="Picture 2" descr="b_lycee"/>
          <p:cNvPicPr>
            <a:picLocks noChangeAspect="1" noChangeArrowheads="1"/>
          </p:cNvPicPr>
          <p:nvPr/>
        </p:nvPicPr>
        <p:blipFill>
          <a:blip r:embed="rId2"/>
          <a:srcRect/>
          <a:stretch>
            <a:fillRect/>
          </a:stretch>
        </p:blipFill>
        <p:spPr bwMode="auto">
          <a:xfrm>
            <a:off x="3563938" y="260350"/>
            <a:ext cx="5111750" cy="5905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66FF99"/>
        </a:solidFill>
        <a:effectLst/>
      </p:bgPr>
    </p:bg>
    <p:spTree>
      <p:nvGrpSpPr>
        <p:cNvPr id="1" name=""/>
        <p:cNvGrpSpPr/>
        <p:nvPr/>
      </p:nvGrpSpPr>
      <p:grpSpPr>
        <a:xfrm>
          <a:off x="0" y="0"/>
          <a:ext cx="0" cy="0"/>
          <a:chOff x="0" y="0"/>
          <a:chExt cx="0" cy="0"/>
        </a:xfrm>
      </p:grpSpPr>
      <p:pic>
        <p:nvPicPr>
          <p:cNvPr id="21506" name="Picture 5" descr="Risultati immagini per bandiera italiana immagini"/>
          <p:cNvPicPr>
            <a:picLocks noChangeAspect="1" noChangeArrowheads="1"/>
          </p:cNvPicPr>
          <p:nvPr/>
        </p:nvPicPr>
        <p:blipFill>
          <a:blip r:embed="rId2"/>
          <a:srcRect/>
          <a:stretch>
            <a:fillRect/>
          </a:stretch>
        </p:blipFill>
        <p:spPr bwMode="auto">
          <a:xfrm>
            <a:off x="1331913" y="2133600"/>
            <a:ext cx="6515100" cy="3173413"/>
          </a:xfrm>
          <a:prstGeom prst="rect">
            <a:avLst/>
          </a:prstGeom>
          <a:noFill/>
          <a:ln w="9525">
            <a:noFill/>
            <a:miter lim="800000"/>
            <a:headEnd/>
            <a:tailEnd/>
          </a:ln>
        </p:spPr>
      </p:pic>
      <p:sp>
        <p:nvSpPr>
          <p:cNvPr id="21507" name="Rectangle 6"/>
          <p:cNvSpPr>
            <a:spLocks noGrp="1"/>
          </p:cNvSpPr>
          <p:nvPr>
            <p:ph type="title"/>
          </p:nvPr>
        </p:nvSpPr>
        <p:spPr/>
        <p:txBody>
          <a:bodyPr/>
          <a:lstStyle/>
          <a:p>
            <a:r>
              <a:rPr lang="it-IT" sz="4000" smtClean="0">
                <a:solidFill>
                  <a:srgbClr val="FF0000"/>
                </a:solidFill>
              </a:rPr>
              <a:t/>
            </a:r>
            <a:br>
              <a:rPr lang="it-IT" sz="4000" smtClean="0">
                <a:solidFill>
                  <a:srgbClr val="FF0000"/>
                </a:solidFill>
              </a:rPr>
            </a:br>
            <a:r>
              <a:rPr lang="it-IT" sz="4000" smtClean="0">
                <a:solidFill>
                  <a:srgbClr val="FF0000"/>
                </a:solidFill>
              </a:rPr>
              <a:t>Le système éducatif italien</a:t>
            </a:r>
            <a:endParaRPr lang="it-IT" sz="4800" b="1" smtClean="0">
              <a:solidFill>
                <a:srgbClr val="FF0000"/>
              </a:solidFill>
              <a:latin typeface="Verdana" pitchFamily="34"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1581</Words>
  <Application>Microsoft Office PowerPoint</Application>
  <PresentationFormat>Presentazione su schermo (4:3)</PresentationFormat>
  <Paragraphs>66</Paragraphs>
  <Slides>22</Slides>
  <Notes>0</Notes>
  <HiddenSlides>0</HiddenSlides>
  <MMClips>0</MMClips>
  <ScaleCrop>false</ScaleCrop>
  <HeadingPairs>
    <vt:vector size="6" baseType="variant">
      <vt:variant>
        <vt:lpstr>Caratteri utilizzati</vt:lpstr>
      </vt:variant>
      <vt:variant>
        <vt:i4>6</vt:i4>
      </vt:variant>
      <vt:variant>
        <vt:lpstr>Modello struttura</vt:lpstr>
      </vt:variant>
      <vt:variant>
        <vt:i4>1</vt:i4>
      </vt:variant>
      <vt:variant>
        <vt:lpstr>Titoli diapositive</vt:lpstr>
      </vt:variant>
      <vt:variant>
        <vt:i4>22</vt:i4>
      </vt:variant>
    </vt:vector>
  </HeadingPairs>
  <TitlesOfParts>
    <vt:vector size="29" baseType="lpstr">
      <vt:lpstr>Arial</vt:lpstr>
      <vt:lpstr>Calibri</vt:lpstr>
      <vt:lpstr>Bauhaus 93</vt:lpstr>
      <vt:lpstr>Verdana</vt:lpstr>
      <vt:lpstr>Times New Roman</vt:lpstr>
      <vt:lpstr>Georgia</vt:lpstr>
      <vt:lpstr>Tema di Office</vt:lpstr>
      <vt:lpstr>Diapositiva 1</vt:lpstr>
      <vt:lpstr>Diapositiva 2</vt:lpstr>
      <vt:lpstr>Diapositiva 3</vt:lpstr>
      <vt:lpstr>Diapositiva 4</vt:lpstr>
      <vt:lpstr>L’école maternelle </vt:lpstr>
      <vt:lpstr>L'école élémentaire </vt:lpstr>
      <vt:lpstr>Le collège </vt:lpstr>
      <vt:lpstr>Le lycée </vt:lpstr>
      <vt:lpstr> Le système éducatif italien</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claudio</dc:creator>
  <cp:lastModifiedBy>Giulia</cp:lastModifiedBy>
  <cp:revision>8</cp:revision>
  <dcterms:created xsi:type="dcterms:W3CDTF">2016-05-23T18:00:59Z</dcterms:created>
  <dcterms:modified xsi:type="dcterms:W3CDTF">2016-05-30T14:52:16Z</dcterms:modified>
</cp:coreProperties>
</file>